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59" r:id="rId9"/>
    <p:sldId id="262" r:id="rId10"/>
    <p:sldId id="263" r:id="rId11"/>
    <p:sldId id="265" r:id="rId12"/>
    <p:sldId id="264" r:id="rId13"/>
    <p:sldId id="266" r:id="rId14"/>
    <p:sldId id="267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FFA4C5-BE0F-D9C7-937B-DBA66A846CCF}" v="31" dt="2022-04-01T22:05:11.377"/>
    <p1510:client id="{A46175B3-903E-E0A6-6097-BE4DCCE0276F}" v="2" dt="2022-04-01T21:58:33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ěra Geierová" userId="S::geierova@husinec-rez.cz::9243e983-ec67-4f97-8b79-db491f036f5f" providerId="AD" clId="Web-{A46175B3-903E-E0A6-6097-BE4DCCE0276F}"/>
    <pc:docChg chg="modSld">
      <pc:chgData name="Věra Geierová" userId="S::geierova@husinec-rez.cz::9243e983-ec67-4f97-8b79-db491f036f5f" providerId="AD" clId="Web-{A46175B3-903E-E0A6-6097-BE4DCCE0276F}" dt="2022-04-01T21:58:33.927" v="1" actId="1076"/>
      <pc:docMkLst>
        <pc:docMk/>
      </pc:docMkLst>
      <pc:sldChg chg="modSp">
        <pc:chgData name="Věra Geierová" userId="S::geierova@husinec-rez.cz::9243e983-ec67-4f97-8b79-db491f036f5f" providerId="AD" clId="Web-{A46175B3-903E-E0A6-6097-BE4DCCE0276F}" dt="2022-04-01T21:58:33.927" v="1" actId="1076"/>
        <pc:sldMkLst>
          <pc:docMk/>
          <pc:sldMk cId="3540813990" sldId="256"/>
        </pc:sldMkLst>
        <pc:spChg chg="mod">
          <ac:chgData name="Věra Geierová" userId="S::geierova@husinec-rez.cz::9243e983-ec67-4f97-8b79-db491f036f5f" providerId="AD" clId="Web-{A46175B3-903E-E0A6-6097-BE4DCCE0276F}" dt="2022-04-01T21:58:32.817" v="0" actId="14100"/>
          <ac:spMkLst>
            <pc:docMk/>
            <pc:sldMk cId="3540813990" sldId="256"/>
            <ac:spMk id="3" creationId="{D929D2DD-19F4-434A-9F31-236A876DB38E}"/>
          </ac:spMkLst>
        </pc:spChg>
        <pc:picChg chg="mod">
          <ac:chgData name="Věra Geierová" userId="S::geierova@husinec-rez.cz::9243e983-ec67-4f97-8b79-db491f036f5f" providerId="AD" clId="Web-{A46175B3-903E-E0A6-6097-BE4DCCE0276F}" dt="2022-04-01T21:58:33.927" v="1" actId="1076"/>
          <ac:picMkLst>
            <pc:docMk/>
            <pc:sldMk cId="3540813990" sldId="256"/>
            <ac:picMk id="4" creationId="{77C850E5-043F-4165-A67C-F6F7427CDC0C}"/>
          </ac:picMkLst>
        </pc:picChg>
      </pc:sldChg>
    </pc:docChg>
  </pc:docChgLst>
  <pc:docChgLst>
    <pc:chgData name="Věra Geierová" userId="S::geierova@husinec-rez.cz::9243e983-ec67-4f97-8b79-db491f036f5f" providerId="AD" clId="Web-{84FFA4C5-BE0F-D9C7-937B-DBA66A846CCF}"/>
    <pc:docChg chg="modSld">
      <pc:chgData name="Věra Geierová" userId="S::geierova@husinec-rez.cz::9243e983-ec67-4f97-8b79-db491f036f5f" providerId="AD" clId="Web-{84FFA4C5-BE0F-D9C7-937B-DBA66A846CCF}" dt="2022-04-01T22:05:11.377" v="30" actId="1076"/>
      <pc:docMkLst>
        <pc:docMk/>
      </pc:docMkLst>
      <pc:sldChg chg="modSp mod modShow">
        <pc:chgData name="Věra Geierová" userId="S::geierova@husinec-rez.cz::9243e983-ec67-4f97-8b79-db491f036f5f" providerId="AD" clId="Web-{84FFA4C5-BE0F-D9C7-937B-DBA66A846CCF}" dt="2022-04-01T22:05:11.377" v="30" actId="1076"/>
        <pc:sldMkLst>
          <pc:docMk/>
          <pc:sldMk cId="3540813990" sldId="256"/>
        </pc:sldMkLst>
        <pc:picChg chg="mod">
          <ac:chgData name="Věra Geierová" userId="S::geierova@husinec-rez.cz::9243e983-ec67-4f97-8b79-db491f036f5f" providerId="AD" clId="Web-{84FFA4C5-BE0F-D9C7-937B-DBA66A846CCF}" dt="2022-04-01T22:05:11.377" v="30" actId="1076"/>
          <ac:picMkLst>
            <pc:docMk/>
            <pc:sldMk cId="3540813990" sldId="256"/>
            <ac:picMk id="4" creationId="{77C850E5-043F-4165-A67C-F6F7427CDC0C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8T14:51:57.100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761 1,'-736'0,"712"0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8T14:52:05.369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1598 59,'-341'0,"324"1,-1 0,1 2,-21 5,17-3,-37 4,30-6,-35 8,38-5,-1-2,-28 1,32-4,-125-3,136 0,1-1,0 0,0 0,0-1,1 0,-1-1,1 0,0-1,-14-10,16 9,-1 2,0-1,-1 1,1 0,-1 1,0 0,0 0,0 1,0 0,-1 1,-16-2,8 6,0 1,1 1,-1 0,0 1,1 1,0 1,-17 9,31-14,-13 6,-1 2,-27 20,36-22,-2-1,1 0,-1-1,0 0,0-1,-1 0,0 0,0-1,0-1,-14 3,15-5,0 0,0-1,0-1,0 0,0 0,0-1,-12-3,20 4,0 0,0 1,-1-1,1-1,0 1,0 0,0 0,0-1,0 1,0-1,1 0,-1 1,0-1,1 0,-2-2,2 2,1 0,-1 0,1 0,-1 0,1 0,0 1,0-1,0 0,0 0,0 0,0 0,0 0,1 0,-1 0,1 0,-1 0,1 1,0-1,0 0,0 0,0 1,1-2,3-5,0 2,0-1,0 0,1 1,0 0,0 1,1-1,-1 1,1 0,0 1,1-1,-1 2,1-1,0 1,-1 0,2 0,-1 1,0 0,0 1,9-1,-1 1,0 1,0 1,0 0,-1 1,1 0,-1 1,1 1,-1 1,25 10,-1 3,1-2,1-2,0-2,66 11,-44-11,-39-7,0 0,34 0,327-4,-178-2,-183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8T14:52:11.296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1493 111,'-397'0,"373"-2,2-1,-1-1,0-2,1 0,-35-14,3 1,-99-25,137 41,1 1,-1 1,1 1,-1 0,1 0,-1 2,1 0,-20 5,-49 6,53-10,-43 12,10-3,4 0,37-6,-1-2,-38 3,-50-7,87-1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8T14:52:17.648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1691 2,'-124'-1,"-138"3,158 12,67-8,-59 2,-497-9,572 0,0-1,-38-9,37 6,-1 1,-27-1,-204 5,230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8T14:52:20.945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1009 1,'0'1,"0"0,-1 0,1 0,0 0,-1 0,1 0,-1 0,1-1,-1 1,0 0,1 0,-1 0,0-1,1 1,-1 0,0-1,0 1,0-1,0 1,1-1,-1 1,0-1,0 1,0-1,0 0,-2 1,-30 5,30-6,-80 6,-108-7,67-1,-328 2,441 0,0-1,0 0,1-1,-1 0,0-1,-13-5,11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8T14:53:12.353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1577 92,'-215'14,"-3"1,212-15,-40-2,44 2,1 0,-1-1,1 1,-1 0,1 0,-1-1,1 1,-1-1,1 0,-1 1,1-1,0 0,-1 0,1 1,0-1,0 0,0 0,0 0,0-1,0 1,0 0,0 0,0-1,-1-1,2 2,0 0,1 0,-1 0,0 0,0 0,0 0,1 1,-1-1,0 0,1 0,-1 0,1 0,-1 0,1 1,-1-1,1 0,0 0,-1 1,1-1,0 0,0 1,0-1,-1 1,1-1,0 1,0-1,2 0,31-11,-25 9,35-10,0 3,1 1,67-3,-96 11,1 1,0 1,0 0,-1 1,1 1,-1 1,1 0,-1 1,0 1,-1 1,0 0,0 0,0 2,18 14,-32-23,0 1,0-1,0 1,0-1,-1 1,1 0,0-1,0 1,-1 0,1 0,0-1,-1 1,1 0,-1 0,1 0,-1 0,1 0,-1 0,1 1,-2-1,1-1,0 1,-1-1,1 1,-1-1,1 0,-1 1,1-1,-1 0,1 1,-1-1,1 0,-1 0,1 0,-1 1,1-1,-1 0,1 0,-1 0,0 0,1 0,-1 0,1 0,-1 0,-44-5,-32-10,-96-25,146 33,0 1,0 1,-53-3,-85 9,61 2,77-4,1 0,-1-1,-45-11,29 6,1 2,-1 1,0 3,-48 4,-3 0,-272-3,342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8T14:53:20.370"/>
    </inkml:context>
    <inkml:brush xml:id="br0">
      <inkml:brushProperty name="width" value="0.5" units="cm"/>
      <inkml:brushProperty name="height" value="1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1663 29,'-45'2,"0"3,0 1,-64 18,69-15,-6-2,1-1,-1-3,-86-5,34-1,1 3,57 0,32 0,11 0,57 1,72-3,-127 2,1-1,-1 0,1-1,-1 1,0-1,0 0,1 0,-1-1,-1 1,1-1,0 0,-1-1,1 1,-1-1,0 0,0 0,3-5,-6 9,-1 0,1-1,-1 1,1-1,-1 1,1-1,-1 0,0 1,1-1,-1 1,0-1,1 0,-1 1,0-1,0 0,1 1,-1-1,0 0,0 0,0 1,0-1,0 0,0 1,0-1,0 0,0 0,-1 1,1-1,0 0,0 1,-1-1,1 0,0 1,-1-1,1 1,0-1,-1 1,1-1,-1 0,1 1,-1-1,1 1,-1 0,0-1,1 1,-1 0,0-1,1 1,-1 0,0-1,1 1,-1 0,0 0,1 0,-1 0,-1 0,-44-6,6 8,-66 11,61-6,-48 1,41-7,-176-4,138-10,56 7,-50-3,-215 10,275-1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2080A-A662-4919-A1B9-E4C706EEF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2744F-B07C-4D91-9F90-B1B4175BF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9F7D1-4096-40BA-8184-7B027FE1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8045D-7384-488D-B74C-8F7B38AD2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0E6E8-3BF4-4246-8F06-1A9C98E3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36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FC6E-0D0A-409E-87B1-BC3F8C4C4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E362D-A35C-4C3D-8F47-37B64E0D9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999D1-3F27-441B-8BA8-A4B0AE14E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9CAA2-447A-4D1F-A360-C0FAB190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0ECE0-AE5D-49E8-8B9B-BDE195A1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54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F8190-233D-4740-AC96-C3B65A150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C8BE7-38EB-443A-A999-A9713321B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CAE6E-CD32-4382-8486-53A27BE94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629F9-90A9-4D9C-9930-D36525B1D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4F372-A9DE-439E-B947-2DB1F2634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072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77ECD-F498-4751-87D8-A683EC6B0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DD1DF-B4D3-4161-A2DF-1F97211CF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528A-C415-44E9-91AA-89D4E545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9BF72-2288-4691-B943-F0ED0D822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643E3-AA58-4243-BE74-1B4B8F90E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700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A297E-2DA5-4A76-AFEE-07883CBF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B7494-506A-4234-B7F6-08B1125A0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F5909-0603-41A2-86DA-F3EAD025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1A843-A84C-4ABD-9F6D-3B0B5B86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0F823-C2A6-4281-A17E-D00D59AB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780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9B3E-1751-4F28-950C-99604912A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1541B-5B2E-4D9A-AA8A-86A52C28A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E375F6-18AB-4A1B-AB72-FED382083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C3CD-4EAB-4D23-AEC7-507711CE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86456-6586-4A33-94AC-ED062798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34B5B-81C9-4D8E-B9AC-C311D5FE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2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B0335-CD40-4588-98C9-932595727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34E7C-550C-46F4-938D-BACA69E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D21A6-68F0-4075-A41D-A026D3EE1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8C946-D407-461F-9D76-98AFF79B7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DD3E0E-56CE-4B5F-852E-A4DE1B65D7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962A9-ECC4-4618-8A2F-54206A96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BD9A52-6389-4160-801E-F856FC591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58B8B-631C-455D-8048-A00CFC28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73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0FF00-C207-48E1-80F6-AD8EE9A62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1CF04-B39C-4717-9692-8233113A6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1A739-5D6D-4245-BB55-59B17FD6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23D80-D741-436B-ACC0-3EA21545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97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0644C-EB3E-450A-9214-0726F124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DA1B4A-2B05-4EED-BFCE-021379D4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564CF-F09F-455E-A990-40C8193F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96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9B85-1473-497C-BD61-3246F72A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EE121-7413-487A-B009-BC56DA05B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B2DE-DEE0-4480-9C56-AC6023D66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74414-B8E6-4E81-8D14-30CE867F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A7EA5-ED80-48BC-B2C6-612B0B41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271BE-BB09-4E94-929D-E5AC75A3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55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5ABB-9227-41BC-8E64-752872939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08C19C-A10A-444E-B408-2E589D024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7F1A8-6FF7-480A-98CF-B7CD9BFDA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C2D3-13BB-4739-8747-F98517EE3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90F6B-FA28-4CC4-9766-8A0445E1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3AF759-B2F8-4D57-BEA7-5934C351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8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494B74-C679-4952-90A8-DB8653AF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BC430-9483-4FC8-B907-F8E8345C9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A444-F5EA-4718-B116-1A17EE0AE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374A8-C11D-4293-B5E6-7D5FF59CAFB1}" type="datetimeFigureOut">
              <a:rPr lang="cs-CZ" smtClean="0"/>
              <a:t>01.04.2022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2C695-F0A9-4DE6-8E3B-95DC5A601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6F4B-5C6E-4A03-9F41-8D123B6A0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38A82-F80E-46B4-8BE1-60216260EB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53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6.png"/><Relationship Id="rId2" Type="http://schemas.openxmlformats.org/officeDocument/2006/relationships/image" Target="../media/image11.tmp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customXml" Target="../ink/ink4.xml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7C850E5-043F-4165-A67C-F6F7427CD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1" b="1"/>
          <a:stretch/>
        </p:blipFill>
        <p:spPr>
          <a:xfrm>
            <a:off x="-2936484" y="4166861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6AFDD-7CA3-43C9-8711-2F9A14B71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Nový územní plán Husinec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29D2DD-19F4-434A-9F31-236A876D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8409"/>
            <a:ext cx="10047668" cy="8963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13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BE5E367-BE7C-453E-9032-F9D9B24B6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27098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12DD1-A69C-4A47-BEE8-3FCABD89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Cyklostezky a doprava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E537E-F196-4EA7-A99C-8DAD3E85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Rozvoj cyklostezek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cs-CZ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Zpřístupnění zelených ploch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severní hraně obce – vytvoření „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zeleného okruhu kolem obce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marL="34290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Důraz na zachování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prostupnosti obcí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20026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AF29-2C1F-4EE4-95BE-08789B3D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cs-CZ" sz="3600"/>
              <a:t>Jak dopadlo vyhodnocení námitek a připomínek?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9E270AF-CDC9-4E05-9513-595967757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1904411"/>
            <a:ext cx="6702552" cy="4155582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E02B6-B6A5-4DC2-BFEC-AAC58BD27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2088" y="1721922"/>
            <a:ext cx="4218432" cy="4520560"/>
          </a:xfrm>
        </p:spPr>
        <p:txBody>
          <a:bodyPr anchor="ctr">
            <a:noAutofit/>
          </a:bodyPr>
          <a:lstStyle/>
          <a:p>
            <a:r>
              <a:rPr lang="cs-CZ" sz="1400" dirty="0"/>
              <a:t>Celkem podáno </a:t>
            </a:r>
          </a:p>
          <a:p>
            <a:pPr lvl="1"/>
            <a:r>
              <a:rPr lang="cs-CZ" sz="1400" dirty="0"/>
              <a:t>Námitky </a:t>
            </a:r>
          </a:p>
          <a:p>
            <a:pPr lvl="2"/>
            <a:r>
              <a:rPr lang="cs-CZ" sz="1400" dirty="0"/>
              <a:t>52 do veřejného projednání a </a:t>
            </a:r>
          </a:p>
          <a:p>
            <a:pPr lvl="2"/>
            <a:r>
              <a:rPr lang="cs-CZ" sz="1400" dirty="0"/>
              <a:t>20 do opakovaného veřejného projednání</a:t>
            </a:r>
          </a:p>
          <a:p>
            <a:pPr lvl="1"/>
            <a:r>
              <a:rPr lang="cs-CZ" sz="1400" dirty="0"/>
              <a:t>Připomínky</a:t>
            </a:r>
          </a:p>
          <a:p>
            <a:pPr lvl="2"/>
            <a:r>
              <a:rPr lang="cs-CZ" sz="1400" dirty="0"/>
              <a:t>42 do společného jednání</a:t>
            </a:r>
          </a:p>
          <a:p>
            <a:pPr lvl="2"/>
            <a:r>
              <a:rPr lang="cs-CZ" sz="1400" dirty="0"/>
              <a:t>14 do veřejného projednání</a:t>
            </a:r>
          </a:p>
          <a:p>
            <a:pPr lvl="2"/>
            <a:r>
              <a:rPr lang="cs-CZ" sz="1400" dirty="0"/>
              <a:t>2 do opakovaného veřejného projednání</a:t>
            </a:r>
          </a:p>
          <a:p>
            <a:r>
              <a:rPr lang="cs-CZ" sz="1400" dirty="0"/>
              <a:t>Většina námitek a připomínek byla v procesu přípravy ÚP zapracována</a:t>
            </a:r>
          </a:p>
          <a:p>
            <a:r>
              <a:rPr lang="cs-CZ" sz="1400" dirty="0"/>
              <a:t>O všech námitkách a připomínkách je připraven návrh rozhodnutí, který je dnes předložen zastupitelům a bude k dispozici na webu obce</a:t>
            </a:r>
          </a:p>
          <a:p>
            <a:r>
              <a:rPr lang="cs-CZ" sz="1400" dirty="0"/>
              <a:t>Zde prezentovat komplet není možné, v případě zájmu můžeme zde veřejně sdělit vypořádání námitky konkrétního podatele, jinak prosím počkejte na písemné vyhotovení.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1BD87CC-6B2B-4258-924D-C11C1149BF80}"/>
                  </a:ext>
                </a:extLst>
              </p14:cNvPr>
              <p14:cNvContentPartPr/>
              <p14:nvPr/>
            </p14:nvContentPartPr>
            <p14:xfrm>
              <a:off x="1199480" y="2163880"/>
              <a:ext cx="2739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1BD87CC-6B2B-4258-924D-C11C1149BF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9840" y="1984240"/>
                <a:ext cx="4536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A7B4BDD-D9ED-49BD-9B47-F002E23FBA4B}"/>
                  </a:ext>
                </a:extLst>
              </p14:cNvPr>
              <p14:cNvContentPartPr/>
              <p14:nvPr/>
            </p14:nvContentPartPr>
            <p14:xfrm>
              <a:off x="1172120" y="3210040"/>
              <a:ext cx="575280" cy="62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A7B4BDD-D9ED-49BD-9B47-F002E23FBA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2480" y="3030040"/>
                <a:ext cx="75492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8F9FB08-ADAA-4348-8A8C-1F2CB737801A}"/>
                  </a:ext>
                </a:extLst>
              </p14:cNvPr>
              <p14:cNvContentPartPr/>
              <p14:nvPr/>
            </p14:nvContentPartPr>
            <p14:xfrm>
              <a:off x="1169600" y="4735360"/>
              <a:ext cx="537480" cy="39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8F9FB08-ADAA-4348-8A8C-1F2CB73780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9600" y="4555720"/>
                <a:ext cx="71712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1524430-9616-414D-8164-120A7D012727}"/>
                  </a:ext>
                </a:extLst>
              </p14:cNvPr>
              <p14:cNvContentPartPr/>
              <p14:nvPr/>
            </p14:nvContentPartPr>
            <p14:xfrm>
              <a:off x="1169240" y="5181040"/>
              <a:ext cx="608760" cy="11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1524430-9616-414D-8164-120A7D01272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9600" y="5001400"/>
                <a:ext cx="78840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144C6ED-84A5-43D4-97F5-4A5985901216}"/>
                  </a:ext>
                </a:extLst>
              </p14:cNvPr>
              <p14:cNvContentPartPr/>
              <p14:nvPr/>
            </p14:nvContentPartPr>
            <p14:xfrm>
              <a:off x="1211720" y="5709520"/>
              <a:ext cx="363240" cy="11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144C6ED-84A5-43D4-97F5-4A59859012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22080" y="5529880"/>
                <a:ext cx="54288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F56D23A-D197-4E11-8F4F-63B52AAE89FE}"/>
                  </a:ext>
                </a:extLst>
              </p14:cNvPr>
              <p14:cNvContentPartPr/>
              <p14:nvPr/>
            </p14:nvContentPartPr>
            <p14:xfrm>
              <a:off x="1169600" y="4732120"/>
              <a:ext cx="589320" cy="43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F56D23A-D197-4E11-8F4F-63B52AAE89F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9600" y="4552480"/>
                <a:ext cx="768960" cy="40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BBA155C-E1EE-4A47-A1A5-33E283A81E7E}"/>
                  </a:ext>
                </a:extLst>
              </p14:cNvPr>
              <p14:cNvContentPartPr/>
              <p14:nvPr/>
            </p14:nvContentPartPr>
            <p14:xfrm>
              <a:off x="1169240" y="3139120"/>
              <a:ext cx="598680" cy="32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BBA155C-E1EE-4A47-A1A5-33E283A81E7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79600" y="2959120"/>
                <a:ext cx="778320" cy="39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3863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0669BC3-CFA2-4223-9E20-163EE910F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r="8760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2" name="Rectangle 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96BED-349A-4D94-8870-2AB45891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 err="1"/>
              <a:t>Historický</a:t>
            </a:r>
            <a:r>
              <a:rPr lang="en-US" sz="4000" dirty="0"/>
              <a:t> </a:t>
            </a:r>
            <a:r>
              <a:rPr lang="en-US" sz="4000" dirty="0" err="1"/>
              <a:t>exkurz</a:t>
            </a:r>
            <a:r>
              <a:rPr lang="en-US" sz="4000" dirty="0"/>
              <a:t> – </a:t>
            </a:r>
            <a:r>
              <a:rPr lang="en-US" sz="4000" dirty="0" err="1"/>
              <a:t>územní</a:t>
            </a:r>
            <a:r>
              <a:rPr lang="en-US" sz="4000" dirty="0"/>
              <a:t> </a:t>
            </a:r>
            <a:r>
              <a:rPr lang="en-US" sz="4000" dirty="0" err="1"/>
              <a:t>plán</a:t>
            </a:r>
            <a:r>
              <a:rPr lang="en-US" sz="4000" dirty="0"/>
              <a:t> z r. 1999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345EE34-175E-7BE4-F286-7A98237F6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10 velkých rozvojových ploch – všechny šrafované části </a:t>
            </a:r>
          </a:p>
          <a:p>
            <a:r>
              <a:rPr lang="cs-CZ" sz="2000" dirty="0"/>
              <a:t>žádná dodatečná občanská vybavenost</a:t>
            </a:r>
          </a:p>
          <a:p>
            <a:r>
              <a:rPr lang="cs-CZ" sz="2000" dirty="0">
                <a:solidFill>
                  <a:srgbClr val="FF0000"/>
                </a:solidFill>
              </a:rPr>
              <a:t>840 obyvatel v r. 2000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Diagram, map&#10;&#10;Description automatically generated">
            <a:extLst>
              <a:ext uri="{FF2B5EF4-FFF2-40B4-BE49-F238E27FC236}">
                <a16:creationId xmlns:a16="http://schemas.microsoft.com/office/drawing/2014/main" id="{1B80A52C-C207-4F8A-A9DC-47D4BF3BE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9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6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130775B-7059-4F4B-B78F-1D64AF34A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1610" y="508000"/>
            <a:ext cx="3822189" cy="566896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cs-CZ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V roce 2009 přidány zastavitelné plochy 11-16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V roce 2010 schválen stávající územní plán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Šlo jen o potvrzení původní extenzivní rozvojové koncepce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1282 obyvatel v prosinci 2010, tedy nárůst oproti roku 2002 o cca 50 procent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Prakticky žádná nová </a:t>
            </a:r>
            <a:r>
              <a:rPr lang="cs-CZ" sz="2000" dirty="0">
                <a:solidFill>
                  <a:srgbClr val="FF0000"/>
                </a:solidFill>
              </a:rPr>
              <a:t>realizovatelná</a:t>
            </a:r>
            <a:r>
              <a:rPr lang="cs-CZ" sz="2000" dirty="0"/>
              <a:t> občanská vybavenost</a:t>
            </a:r>
          </a:p>
          <a:p>
            <a:endParaRPr lang="cs-CZ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A8CA1B82-E505-4BD0-8CC7-C3E8F7B1E227}"/>
              </a:ext>
            </a:extLst>
          </p:cNvPr>
          <p:cNvSpPr/>
          <p:nvPr/>
        </p:nvSpPr>
        <p:spPr>
          <a:xfrm>
            <a:off x="3119119" y="2336800"/>
            <a:ext cx="1757681" cy="1092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DC88F5B0-CE9C-41A3-824A-D021323BA6EE}"/>
              </a:ext>
            </a:extLst>
          </p:cNvPr>
          <p:cNvSpPr/>
          <p:nvPr/>
        </p:nvSpPr>
        <p:spPr>
          <a:xfrm>
            <a:off x="5012302" y="2621280"/>
            <a:ext cx="951618" cy="10922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07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91278-6576-4980-B7FF-83EE3811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cs-CZ" sz="3600" dirty="0"/>
              <a:t>Zásadní důvody pro rozhodnutí o přípravě nového ÚP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Text, letter, email&#10;&#10;Description automatically generated">
            <a:extLst>
              <a:ext uri="{FF2B5EF4-FFF2-40B4-BE49-F238E27FC236}">
                <a16:creationId xmlns:a16="http://schemas.microsoft.com/office/drawing/2014/main" id="{60200547-A06D-4F6F-A70F-77E2760AD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427675"/>
            <a:ext cx="6702552" cy="309993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11BB9-4249-4293-B75D-8663BBB06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752" y="2020824"/>
            <a:ext cx="3455097" cy="39593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Zpráva o uplatňování dosavadního ÚP z r. 2015 zpracovaná Odborem územního plánování v Brandýse nad Labem:</a:t>
            </a:r>
          </a:p>
          <a:p>
            <a:r>
              <a:rPr lang="cs-CZ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Výslovné doporučení </a:t>
            </a:r>
          </a:p>
          <a:p>
            <a:pPr lvl="1"/>
            <a:r>
              <a:rPr lang="cs-CZ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Rozhodnout o pořízení nového ÚP</a:t>
            </a:r>
          </a:p>
          <a:p>
            <a:pPr lvl="1"/>
            <a:r>
              <a:rPr lang="cs-CZ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Zvážit zmenšení ploch vymezených jako zastavitelné, případně zvážit změnu intenzity zastavění</a:t>
            </a:r>
          </a:p>
          <a:p>
            <a:pPr lvl="1"/>
            <a:r>
              <a:rPr lang="cs-CZ" sz="1500" b="1" dirty="0">
                <a:latin typeface="Calibri" panose="020F0502020204030204" pitchFamily="34" charset="0"/>
                <a:cs typeface="Times New Roman" panose="02020603050405020304" pitchFamily="18" charset="0"/>
              </a:rPr>
              <a:t>Rozsah zastavitelných ploch značně převyšuje současnou kapacitu obce a její možnosti takto masívní výstavbu absorbovat a zajistit přitom vyvážený a udržitelný rozvoj</a:t>
            </a:r>
          </a:p>
          <a:p>
            <a:pPr marL="457200" lvl="1" indent="0">
              <a:buNone/>
            </a:pPr>
            <a:endParaRPr lang="cs-CZ" sz="15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330269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03050-593C-4884-810A-5F1BB7F3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cs-CZ" sz="3600" dirty="0"/>
              <a:t>Zásadní důvody pro rozhodnutí o přípravě nového ÚP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04702-8A34-46A1-9650-873A82107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2259256"/>
            <a:ext cx="6702552" cy="3436767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078FB-1FC7-4771-9BFF-8823D2335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0" y="1302546"/>
            <a:ext cx="4218432" cy="503729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Rozpor stávajícího ÚP se ZÚR Středočeského kraje </a:t>
            </a:r>
            <a:r>
              <a:rPr lang="cs-CZ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v ploše na východ od silnice k zadní vrátnici do ÚJV v horní Řeži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935735-E988-4994-A7B8-525915346E75}"/>
              </a:ext>
            </a:extLst>
          </p:cNvPr>
          <p:cNvCxnSpPr>
            <a:cxnSpLocks/>
          </p:cNvCxnSpPr>
          <p:nvPr/>
        </p:nvCxnSpPr>
        <p:spPr>
          <a:xfrm flipH="1">
            <a:off x="3830320" y="2621280"/>
            <a:ext cx="863600" cy="1087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039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257A7-5D82-4D11-A7A0-75FE4CA6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Kroky při přípravě ÚP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20957-49EC-4AA7-948D-E33E63196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Rozhodnutí o pořízení nového ÚP – 13.4.2015</a:t>
            </a:r>
          </a:p>
          <a:p>
            <a:r>
              <a:rPr lang="cs-CZ" dirty="0"/>
              <a:t>Schválení zadání ÚP – říjen 2016</a:t>
            </a:r>
          </a:p>
          <a:p>
            <a:r>
              <a:rPr lang="cs-CZ" dirty="0"/>
              <a:t>Výběr zpracovatele ÚP – léto 2018</a:t>
            </a:r>
          </a:p>
          <a:p>
            <a:r>
              <a:rPr lang="cs-CZ" dirty="0"/>
              <a:t>Doplnění zadání ÚP – únor 2019</a:t>
            </a:r>
          </a:p>
          <a:p>
            <a:r>
              <a:rPr lang="cs-CZ" dirty="0"/>
              <a:t>Zveřejnění první verze návrhu ÚP a společné jednání s dotčenými orgány o návrhu ÚP – léto 2019</a:t>
            </a:r>
          </a:p>
          <a:p>
            <a:r>
              <a:rPr lang="cs-CZ" dirty="0"/>
              <a:t>Veřejné projednání návrhu ÚP – jaro 2021</a:t>
            </a:r>
          </a:p>
          <a:p>
            <a:r>
              <a:rPr lang="cs-CZ" dirty="0"/>
              <a:t>Opakované veřejné projednání – listopad 2021</a:t>
            </a:r>
          </a:p>
          <a:p>
            <a:r>
              <a:rPr lang="cs-CZ" dirty="0"/>
              <a:t>Schvalování </a:t>
            </a:r>
          </a:p>
        </p:txBody>
      </p:sp>
    </p:spTree>
    <p:extLst>
      <p:ext uri="{BB962C8B-B14F-4D97-AF65-F5344CB8AC3E}">
        <p14:creationId xmlns:p14="http://schemas.microsoft.com/office/powerpoint/2010/main" val="3820995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1E70B4D-D928-431C-8606-41B33E231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31182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FB74A-D350-4A41-85F2-1D76CE4B1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Nový ÚP Husinec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C5132-24D5-44AD-9B07-B5E55B567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návrh nového územního plánu naší obci přináší?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cs-CZ" sz="1300" b="1" dirty="0">
                <a:latin typeface="Calibri" panose="020F0502020204030204" pitchFamily="34" charset="0"/>
                <a:cs typeface="Times New Roman" panose="02020603050405020304" pitchFamily="18" charset="0"/>
              </a:rPr>
              <a:t>U velkých rozvojových ploch dochází ke snížení kapacity pro výstavbu a zafixování maximální zastavitelnosti </a:t>
            </a:r>
            <a:r>
              <a:rPr lang="cs-CZ" sz="1300" dirty="0">
                <a:latin typeface="Calibri" panose="020F0502020204030204" pitchFamily="34" charset="0"/>
                <a:cs typeface="Times New Roman" panose="02020603050405020304" pitchFamily="18" charset="0"/>
              </a:rPr>
              <a:t>(doposud prakticky bez omezení)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oučasný ÚP navrhoval cílový stav počtu obyvatel na </a:t>
            </a:r>
            <a:r>
              <a:rPr lang="cs-CZ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nový ÚP snižuje nárůst na </a:t>
            </a:r>
            <a:r>
              <a:rPr lang="cs-CZ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cílových 1762 obyvatel</a:t>
            </a: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tedy </a:t>
            </a:r>
            <a:r>
              <a:rPr lang="cs-CZ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snížení nárůstu o cca 42</a:t>
            </a:r>
            <a:r>
              <a:rPr lang="en-US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cs-CZ" sz="13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Vymezení dodatečných </a:t>
            </a:r>
            <a:r>
              <a:rPr lang="cs-CZ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kapacit pro parkování a pro občanskou vybavenost</a:t>
            </a: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(sportoviště, školka, škola či rezervní prostor, který může být využitý např. domov pro seniory)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Možnost </a:t>
            </a:r>
            <a:r>
              <a:rPr lang="cs-CZ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rozšiřování areálu ZŠ a výstavby samostatné MŠ</a:t>
            </a: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cs-CZ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Respektování </a:t>
            </a:r>
            <a:r>
              <a:rPr lang="cs-CZ" sz="1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nadregionálního biocentra NRBC 2001 Údolí Vltavy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3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hart, map&#10;&#10;Description automatically generated">
            <a:extLst>
              <a:ext uri="{FF2B5EF4-FFF2-40B4-BE49-F238E27FC236}">
                <a16:creationId xmlns:a16="http://schemas.microsoft.com/office/drawing/2014/main" id="{7DB9171B-18E9-45D8-BFAB-04D53A9A0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r="20912" b="-1"/>
          <a:stretch/>
        </p:blipFill>
        <p:spPr>
          <a:xfrm>
            <a:off x="4883021" y="342900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Picture 8" descr="Diagram, map&#10;&#10;Description automatically generated">
            <a:extLst>
              <a:ext uri="{FF2B5EF4-FFF2-40B4-BE49-F238E27FC236}">
                <a16:creationId xmlns:a16="http://schemas.microsoft.com/office/drawing/2014/main" id="{00766607-DF56-4B97-8BD4-102EC00C4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r="-2" b="-2"/>
          <a:stretch/>
        </p:blipFill>
        <p:spPr>
          <a:xfrm>
            <a:off x="4883023" y="149077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54E46-2B42-4B51-B97B-72290004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 fontScale="90000"/>
          </a:bodyPr>
          <a:lstStyle/>
          <a:p>
            <a:r>
              <a:rPr lang="cs-CZ" sz="3400" dirty="0"/>
              <a:t>Územní studie pro velké rozvojové plochy a prvky regulačního plánu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6DC39-0188-47EF-B214-F06FE4C93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 započetím výstavby na rozvojových plochách jsou vyžadovány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územní studie </a:t>
            </a:r>
          </a:p>
          <a:p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Územní plán pro tyto studie stanovuje základní požadavky, včetně řešení veřejného prostranství </a:t>
            </a:r>
            <a:endParaRPr lang="cs-CZ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Zásadní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omezení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možnosti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výstavby bytových domů</a:t>
            </a:r>
          </a:p>
          <a:p>
            <a:r>
              <a:rPr lang="cs-CZ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Zavedení prvků regulačního plánu pro rozvojové plochy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53181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335A238-7AD3-4956-BD00-AFC91E9C3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7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0F09D-4602-436C-9ECB-64080CD1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dirty="0"/>
              <a:t>Pravidla a definice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2500D-6C70-43BB-BBD1-D5615F878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Pravidla jsou pro jednotlivé plochy zpracována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přehledných kartách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Zavedení systému definic jednotlivých pojmů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85947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900B4EEA3FDD4296C8D199D2A1963D" ma:contentTypeVersion="13" ma:contentTypeDescription="Vytvoří nový dokument" ma:contentTypeScope="" ma:versionID="edae2d08ec8da9db9d634959d14ed82f">
  <xsd:schema xmlns:xsd="http://www.w3.org/2001/XMLSchema" xmlns:xs="http://www.w3.org/2001/XMLSchema" xmlns:p="http://schemas.microsoft.com/office/2006/metadata/properties" xmlns:ns2="2e1d2f63-09fa-439a-adc4-1c741b9f9a26" xmlns:ns3="61f791b9-d9df-4ab0-b813-629fc3dc2c26" targetNamespace="http://schemas.microsoft.com/office/2006/metadata/properties" ma:root="true" ma:fieldsID="301d95bc4ae394b183b61f83e7b5faa0" ns2:_="" ns3:_="">
    <xsd:import namespace="2e1d2f63-09fa-439a-adc4-1c741b9f9a26"/>
    <xsd:import namespace="61f791b9-d9df-4ab0-b813-629fc3dc2c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d2f63-09fa-439a-adc4-1c741b9f9a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f791b9-d9df-4ab0-b813-629fc3dc2c2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B77024-4283-4E16-B9D7-C80C63A7ADD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6633C66-12AD-42FB-B784-7E10AA64D0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1d2f63-09fa-439a-adc4-1c741b9f9a26"/>
    <ds:schemaRef ds:uri="61f791b9-d9df-4ab0-b813-629fc3dc2c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8D0B07-B9F6-4887-8FF3-E7A0BCCB17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512</Words>
  <Application>Microsoft Office PowerPoint</Application>
  <PresentationFormat>Widescreen</PresentationFormat>
  <Paragraphs>70</Paragraphs>
  <Slides>11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Nový územní plán Husinec</vt:lpstr>
      <vt:lpstr>Historický exkurz – územní plán z r. 1999</vt:lpstr>
      <vt:lpstr>PowerPoint Presentation</vt:lpstr>
      <vt:lpstr>Zásadní důvody pro rozhodnutí o přípravě nového ÚP</vt:lpstr>
      <vt:lpstr>Zásadní důvody pro rozhodnutí o přípravě nového ÚP</vt:lpstr>
      <vt:lpstr>Kroky při přípravě ÚP</vt:lpstr>
      <vt:lpstr>Nový ÚP Husinec</vt:lpstr>
      <vt:lpstr>Územní studie pro velké rozvojové plochy a prvky regulačního plánu</vt:lpstr>
      <vt:lpstr>Pravidla a definice</vt:lpstr>
      <vt:lpstr>Cyklostezky a doprava</vt:lpstr>
      <vt:lpstr>Jak dopadlo vyhodnocení námitek a připomínek?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Nový územní plán Husinec</dc:title>
  <dc:creator>Martin Dymáček</dc:creator>
  <cp:lastModifiedBy>Martin Dymáček</cp:lastModifiedBy>
  <cp:revision>14</cp:revision>
  <dcterms:created xsi:type="dcterms:W3CDTF">2022-03-28T11:11:34Z</dcterms:created>
  <dcterms:modified xsi:type="dcterms:W3CDTF">2022-04-01T22:05:18Z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0x01010042900B4EEA3FDD4296C8D199D2A1963D</vt:lpwstr>
  </property>
</Properties>
</file>